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7" r:id="rId6"/>
    <p:sldId id="796" r:id="rId7"/>
    <p:sldId id="795" r:id="rId8"/>
    <p:sldId id="798" r:id="rId9"/>
    <p:sldId id="79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>
        <p:scale>
          <a:sx n="83" d="100"/>
          <a:sy n="83" d="100"/>
        </p:scale>
        <p:origin x="35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617B6-EC8E-4514-A0AA-D0E29D0FA2E8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3456-DF05-41D7-AD38-19B4EAA68744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5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https://coronaanzeige.ch/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C4CAE-8394-4C6E-BD3C-4574CA73607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77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81B68-C4A1-880C-6F30-4666033C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965360-2138-84B4-3255-9892CFB7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6BBF35-67EA-0DEF-C438-8A16848B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F33672-592E-235C-F77E-30B0483A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A339AE-7B00-49FA-DC24-150D7E92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74A0A-0FE0-6261-7D0E-0D64CDA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FE65AC-CE24-53BF-0E8B-02DA52562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3750CB-8F9C-1665-B98C-2F2344CC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6205AF-5CE1-CE75-2B48-3973090A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F8E00-A4DE-3532-41F7-E4B494E5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17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20FCA69-0991-BC5F-DBD1-1B1F84D85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F63DBE-3BBA-1D90-3022-7F31EE4D7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60401C-7709-90DD-DBCB-D2AEEA9C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06BD72-5BB7-4416-773A-65E52994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A47B88-5F2B-98B2-DFE1-B78AF1C1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026DF-548D-5705-08E4-EA6A9115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4E13B6-F0FB-E4AF-922A-8E02FAB7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BDABCB-9F35-9559-030E-42BF0FA7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3FF9A7-B1EA-829F-C71F-CE69433F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4E6503-675D-4754-2440-11F0A3BD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6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4967A-CF91-3B34-3FC2-419972C5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7A1D0B-9030-C77E-9678-74CC96BE4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A3EE6C-0528-D6D4-495F-64A08827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207A1D-16D7-6446-50CC-9EF0B5D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3D5AF1-3726-78FD-3B0F-AE290FC3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957AB-B5D9-E423-60C9-326A4B3D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48EB21-4A86-40AD-747A-7254322C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164437-2194-C592-6E9D-2DD53BF4C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530F53-217A-DE4B-2593-DDD32273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E3B0BC-6152-F2A7-8FDA-9A58E296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111409-31E5-E5F8-122F-7C1106AB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30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E5EDEA-4FE7-EDC1-0D37-51A29F56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C93F8B-25E2-2F3D-41AD-AA63748AD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E88D6C-F330-3445-785A-46CF8AD8A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1C98DB-6597-4637-F550-E2833B45F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ACB36-2EF8-5971-E701-DE37B0B8C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B7415D-1DD4-09ED-D037-EFB12DAF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287A2A-4EA4-7E22-F965-6649FCF7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FBE4DD8-408E-5E8E-8EC9-AF065BAA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3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86B97-6172-8281-6A7F-C98882E1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D5489C-BCA8-A8C3-ED82-8D918285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251484-CE04-CF76-334C-268F377A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BF4DE9-CBAA-9A0F-7C96-11BA18D9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81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D9B50A-F16F-3B2D-957F-308C9C81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371FF82-FD91-1E5E-D7D4-8CA1333D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E9F70B-4F05-4849-92EA-5B97EBCD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15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556AD-6CF4-EE42-1C6C-AA790DA8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3AEC6-897D-265C-74D3-ADFA7833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C555FA-1BA0-5A56-03A1-890A14AE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F7A3E9-B9DB-3AA2-206C-D71C6886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C25279-CECC-63F5-796F-FC3CB0BB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94F889-7B20-BCBA-7490-BDD41858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67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D8F257-F133-BFBD-407B-0FDEBAB4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E7AF9E-916F-AF84-BFD0-8F54CB05C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DB9391-5675-0040-01ED-5F6FDB10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A5D5C-2628-11C4-E6F4-C1953218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58A956-77DA-8AFA-7214-C34A1E27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A683CA-BEF2-4453-40C0-5832704F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28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2A501D-A100-A862-901B-490D16A4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80F14A-4E37-FF6F-98AB-C7499E7D8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AEFA12-C79A-33E1-51C1-D5B221EAA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8B32F-9603-4F6F-BDEC-B68206B22A45}" type="datetimeFigureOut">
              <a:rPr lang="de-DE" smtClean="0"/>
              <a:t>02.03.2025</a:t>
            </a:fld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F0DE18-B1BB-D022-38F3-1192D39BF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E0619F-B50B-9CDF-9F99-BAF88C3F3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B76071-66F2-4462-809E-2C79935F4F1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81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1707/downloa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da.gov/media/151707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vid-vaccine.canada.ca/info/pdf/pfizer-biontech-covid-19-vaccine-pm1-e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wissmedic.ch/dam/swissmedic/en/dokumente/marktueberwachung/rmp/covid-19_mrna_vaccine_comirnaty-rmp-summary.pdf.download.pdf/Covid-19%20mRNA%20Vaccine_Comirnaty_riskmgtsystem-summaryrmpversion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wissmedic.ch/dam/swissmedic/en/dokumente/marktueberwachung/rmp/covid-19_mrna_vaccine_comirnaty-rmp-summary.pdf.download.pdf/Covid-19%20mRNA%20Vaccine_Comirnaty_riskmgtsystem-summaryrmpversion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medicinfo.ch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medicinfo.ch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9DCA9-24CF-3EA4-4C71-758322B22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Pfizer Comirnaty Daten:  Schwangerschaft und Stillzeit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566777-05E2-A789-D2BD-080CD0F99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2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006721-925F-779C-A478-496698FE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FDA Comirnaty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1A82A70-5A77-C0CE-F771-B8955E5D6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102"/>
            <a:ext cx="7594696" cy="435133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434911-4CBC-1EBD-A4F8-0D0D827C6999}"/>
              </a:ext>
            </a:extLst>
          </p:cNvPr>
          <p:cNvSpPr txBox="1"/>
          <p:nvPr/>
        </p:nvSpPr>
        <p:spPr>
          <a:xfrm>
            <a:off x="8795208" y="593889"/>
            <a:ext cx="3007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Available data on COMIRNATY administered to pregnant women are insufficient to inform vaccine-associated risks in pregnancy.</a:t>
            </a: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EBBF5A-BF13-3C40-D096-B1DE2D4AE590}"/>
              </a:ext>
            </a:extLst>
          </p:cNvPr>
          <p:cNvSpPr txBox="1"/>
          <p:nvPr/>
        </p:nvSpPr>
        <p:spPr>
          <a:xfrm>
            <a:off x="957263" y="6079331"/>
            <a:ext cx="939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https://www.fda.gov/media/151707/download</a:t>
            </a:r>
            <a:r>
              <a:rPr lang="de-DE" dirty="0"/>
              <a:t> (2.3.2025) </a:t>
            </a:r>
          </a:p>
        </p:txBody>
      </p:sp>
    </p:spTree>
    <p:extLst>
      <p:ext uri="{BB962C8B-B14F-4D97-AF65-F5344CB8AC3E}">
        <p14:creationId xmlns:p14="http://schemas.microsoft.com/office/powerpoint/2010/main" val="183255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354A-DCC0-9366-67E3-D19B48627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55565-55D3-C1F7-D806-284E7FB3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FDA Comirnaty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B84D50-4716-0C52-F03F-EC43890982AB}"/>
              </a:ext>
            </a:extLst>
          </p:cNvPr>
          <p:cNvSpPr txBox="1"/>
          <p:nvPr/>
        </p:nvSpPr>
        <p:spPr>
          <a:xfrm>
            <a:off x="8795208" y="593889"/>
            <a:ext cx="300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US" b="1" i="1" dirty="0">
                <a:solidFill>
                  <a:srgbClr val="FF0000"/>
                </a:solidFill>
                <a:latin typeface="Roboto" panose="02000000000000000000" pitchFamily="2" charset="0"/>
              </a:rPr>
              <a:t>It is not known whether COMIRNATY is excreted in human milk.</a:t>
            </a:r>
            <a:r>
              <a:rPr lang="en-US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14A0BD-35E5-E874-2F70-EB6D29C7AF34}"/>
              </a:ext>
            </a:extLst>
          </p:cNvPr>
          <p:cNvSpPr txBox="1"/>
          <p:nvPr/>
        </p:nvSpPr>
        <p:spPr>
          <a:xfrm>
            <a:off x="957263" y="6079331"/>
            <a:ext cx="939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https://www.fda.gov/media/151707/download</a:t>
            </a:r>
            <a:r>
              <a:rPr lang="de-DE" dirty="0"/>
              <a:t> (2.3.2025) 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3C917248-A168-9D44-B524-E23B2AA02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28499"/>
            <a:ext cx="10515600" cy="2545589"/>
          </a:xfrm>
        </p:spPr>
      </p:pic>
    </p:spTree>
    <p:extLst>
      <p:ext uri="{BB962C8B-B14F-4D97-AF65-F5344CB8AC3E}">
        <p14:creationId xmlns:p14="http://schemas.microsoft.com/office/powerpoint/2010/main" val="292516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74A1-9D9A-29E5-B8CC-71E4246C1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FDAF4-6343-2492-317A-919153B6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Health Canada Comirnaty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A08462-DAF4-F4A0-CF71-F6AD4842EF06}"/>
              </a:ext>
            </a:extLst>
          </p:cNvPr>
          <p:cNvSpPr txBox="1"/>
          <p:nvPr/>
        </p:nvSpPr>
        <p:spPr>
          <a:xfrm>
            <a:off x="7615239" y="365125"/>
            <a:ext cx="408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The safety and efficacy of COMIRNATY in pregnant women have not yet been established.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</a:t>
            </a:r>
            <a:b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b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"</a:t>
            </a:r>
            <a:r>
              <a:rPr lang="en-US" sz="1600" b="1" i="1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It is unknown whether COMIRNATY is excreted in human milk. A risk to the newborns/infants cannot be excluded.</a:t>
            </a:r>
            <a:r>
              <a:rPr lang="en-US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“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C61C10-33B5-CA99-CBC7-D36BBB012507}"/>
              </a:ext>
            </a:extLst>
          </p:cNvPr>
          <p:cNvSpPr txBox="1"/>
          <p:nvPr/>
        </p:nvSpPr>
        <p:spPr>
          <a:xfrm>
            <a:off x="957263" y="6079331"/>
            <a:ext cx="939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https://covid-vaccine.canada.ca/info/pdf/pfizer-biontech-covid-19-vaccine-pm1-en.pdf</a:t>
            </a:r>
            <a:r>
              <a:rPr lang="de-DE" dirty="0"/>
              <a:t> (2.3.2025)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3BF730-D56E-F429-7FF7-B9FCA3DB4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233" y="2181007"/>
            <a:ext cx="8890090" cy="35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E6825-2F1B-7C1E-9BC6-C27DE95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64437CE-D98A-3E2D-EA07-FE1E75FA9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75" y="4713439"/>
            <a:ext cx="10515600" cy="1176036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371D264-1BE5-6803-39EF-B313A72B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28600"/>
            <a:ext cx="11163300" cy="34861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1015FC-DCC7-6C80-435E-D104C3BB92F2}"/>
              </a:ext>
            </a:extLst>
          </p:cNvPr>
          <p:cNvSpPr txBox="1"/>
          <p:nvPr/>
        </p:nvSpPr>
        <p:spPr>
          <a:xfrm>
            <a:off x="7943850" y="3851275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STRAFANZEIGE KRUSE 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DE Evidenzreport S. 49/ 291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D5C6F0-A977-37AF-06EB-710DF565AEA7}"/>
              </a:ext>
            </a:extLst>
          </p:cNvPr>
          <p:cNvSpPr txBox="1"/>
          <p:nvPr/>
        </p:nvSpPr>
        <p:spPr>
          <a:xfrm>
            <a:off x="7258050" y="5889475"/>
            <a:ext cx="38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Beilage 2, S. 16 Zulassungsverfügung Swissmedic </a:t>
            </a:r>
          </a:p>
        </p:txBody>
      </p:sp>
    </p:spTree>
    <p:extLst>
      <p:ext uri="{BB962C8B-B14F-4D97-AF65-F5344CB8AC3E}">
        <p14:creationId xmlns:p14="http://schemas.microsoft.com/office/powerpoint/2010/main" val="74541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29D0F-3DE1-5287-CEB7-0E9D27BB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Swissmedic Comirnaty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BCF5205-AB66-D4FF-C25A-546F3C6C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5106" y="218281"/>
            <a:ext cx="5325980" cy="62576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262F72-65BF-FF92-5545-077CB6F6E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6" y="1457993"/>
            <a:ext cx="6285310" cy="29723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018F27-BB03-B0CF-CFD9-4487356DB9C0}"/>
              </a:ext>
            </a:extLst>
          </p:cNvPr>
          <p:cNvSpPr txBox="1"/>
          <p:nvPr/>
        </p:nvSpPr>
        <p:spPr>
          <a:xfrm>
            <a:off x="622101" y="4641519"/>
            <a:ext cx="5722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https://www.swissmedic.ch/dam/swissmedic/en/dokumente/marktueberwachung/rmp/covid-19_mrna_vaccine_comirnaty-rmp-summary.pdf.download.pdf/Covid-19%20mRNA%20Vaccine_Comirnaty_riskmgtsystem-summaryrmpversion1.pdf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(2.3.2025)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01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091986-A152-C3D7-F8F7-0B182FF8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3838089"/>
            <a:ext cx="6100763" cy="27436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CBDB1D-0E5A-716C-DA88-C85F54951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64" y="207168"/>
            <a:ext cx="6314861" cy="348376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E2E10A-36AE-9FB7-60D3-DCF1A876478C}"/>
              </a:ext>
            </a:extLst>
          </p:cNvPr>
          <p:cNvSpPr txBox="1"/>
          <p:nvPr/>
        </p:nvSpPr>
        <p:spPr>
          <a:xfrm>
            <a:off x="8029575" y="328613"/>
            <a:ext cx="40219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Swissmedic RMP Summary </a:t>
            </a:r>
          </a:p>
          <a:p>
            <a:r>
              <a:rPr lang="de-DE" b="1" dirty="0"/>
              <a:t>Comirnaty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hlinkClick r:id="rId4"/>
              </a:rPr>
              <a:t>https://www.swissmedic.ch/dam/swissmedic/en/dokumente/marktueberwachung/rmp/covid-19_mrna_vaccine_comirnaty-rmp-summary.pdf.download.pdf/Covid-19%20mRNA%20Vaccine_Comirnaty_riskmgtsystem-summaryrmpversion1.pdf</a:t>
            </a:r>
            <a:endParaRPr lang="de-DE" dirty="0"/>
          </a:p>
          <a:p>
            <a:endParaRPr lang="de-DE" dirty="0"/>
          </a:p>
          <a:p>
            <a:r>
              <a:rPr lang="de-DE" dirty="0"/>
              <a:t>2.3.2025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64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35C237-1289-8C57-BEF7-356A13CD1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23" y="50006"/>
            <a:ext cx="9478429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091038-C40B-DFBE-BB98-9689491489BE}"/>
              </a:ext>
            </a:extLst>
          </p:cNvPr>
          <p:cNvSpPr txBox="1"/>
          <p:nvPr/>
        </p:nvSpPr>
        <p:spPr>
          <a:xfrm>
            <a:off x="342900" y="2114550"/>
            <a:ext cx="5607844" cy="441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600" b="1" i="1" dirty="0">
                <a:solidFill>
                  <a:srgbClr val="FF0000"/>
                </a:solidFill>
                <a:effectLst/>
                <a:latin typeface="-apple-system"/>
              </a:rPr>
              <a:t>COMIRNATY OMICRON XBB.1.5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endParaRPr lang="de-DE" sz="1600" b="1" i="1" dirty="0">
              <a:solidFill>
                <a:srgbClr val="FF0000"/>
              </a:solidFill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„Schwangerschaft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keine Daten aus klinischen Studien zur Anwendung von Comirnaty Omicron XBB.1.5 während der Schwangerschaft vor.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nur begrenzte Daten aus klinischen Studien zur Anwendung von Comirnaty (Original) bei Schwangeren vor.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endParaRPr lang="de-DE" sz="1400" dirty="0">
              <a:solidFill>
                <a:srgbClr val="FF0000"/>
              </a:solidFill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Die Verabreichung von Comirnaty in der Schwangerschaft sollte nur in Betracht gezogen werden, wenn der potenzielle Nutzen die möglichen Risiken für Mutter und Fötus überwiegt.</a:t>
            </a:r>
          </a:p>
          <a:p>
            <a:pPr marL="0" marR="0" algn="just">
              <a:lnSpc>
                <a:spcPts val="1380"/>
              </a:lnSpc>
              <a:spcBef>
                <a:spcPts val="1000"/>
              </a:spcBef>
            </a:pP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Stillzeit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keine Daten aus klinischen Studien zur Anwendung von Comirnaty Omicron XBB.1.5 während der Stillzeit vor.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ist nicht bekannt, ob Comirnaty in die Muttermilch übergeht.</a:t>
            </a:r>
          </a:p>
          <a:p>
            <a:pPr algn="just">
              <a:lnSpc>
                <a:spcPts val="1380"/>
              </a:lnSpc>
              <a:spcBef>
                <a:spcPts val="600"/>
              </a:spcBef>
            </a:pPr>
            <a:b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</a:b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Fertilität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ist nicht bekannt, ob Comirnaty Omicron XBB.1.5 einen Einfluss auf die Fertilität hat.“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142E2E-5770-8E01-9703-181809460706}"/>
              </a:ext>
            </a:extLst>
          </p:cNvPr>
          <p:cNvSpPr txBox="1"/>
          <p:nvPr/>
        </p:nvSpPr>
        <p:spPr>
          <a:xfrm>
            <a:off x="7824788" y="50006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www.swissmedicinfo.ch</a:t>
            </a:r>
            <a:r>
              <a:rPr lang="de-DE" dirty="0">
                <a:solidFill>
                  <a:srgbClr val="FF0000"/>
                </a:solidFill>
              </a:rPr>
              <a:t> (2.3.2025) </a:t>
            </a:r>
          </a:p>
        </p:txBody>
      </p:sp>
    </p:spTree>
    <p:extLst>
      <p:ext uri="{BB962C8B-B14F-4D97-AF65-F5344CB8AC3E}">
        <p14:creationId xmlns:p14="http://schemas.microsoft.com/office/powerpoint/2010/main" val="36287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AEF6C8-E94B-FD8F-DD97-563D022A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96" y="0"/>
            <a:ext cx="1041240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652787-F2CB-B4AC-6D76-72725E6FA865}"/>
              </a:ext>
            </a:extLst>
          </p:cNvPr>
          <p:cNvSpPr txBox="1"/>
          <p:nvPr/>
        </p:nvSpPr>
        <p:spPr>
          <a:xfrm>
            <a:off x="328613" y="2178844"/>
            <a:ext cx="4536281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380"/>
              </a:lnSpc>
              <a:spcBef>
                <a:spcPts val="600"/>
              </a:spcBef>
            </a:pP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COMIRNATY JN.1</a:t>
            </a:r>
            <a:b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</a:br>
            <a:b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</a:br>
            <a:r>
              <a:rPr lang="de-DE" sz="1400" b="0" i="1" dirty="0">
                <a:solidFill>
                  <a:srgbClr val="FF0000"/>
                </a:solidFill>
                <a:effectLst/>
                <a:latin typeface="-apple-system"/>
              </a:rPr>
              <a:t>„</a:t>
            </a: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Schwangerschaft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keine Daten zur Anwendung von Comirnaty JN.1 während der Schwangerschaft vor.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nur begrenzte Erfahrungen zur Anwendung von Comirnaty bei Schwangeren vor. </a:t>
            </a:r>
          </a:p>
          <a:p>
            <a:endParaRPr lang="de-DE" sz="1400" dirty="0">
              <a:solidFill>
                <a:srgbClr val="FF0000"/>
              </a:solidFill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Die Verabreichung von Comirnaty in der Schwangerschaft sollte nur in Betracht gezogen werden, wenn der potenzielle Nutzen die möglichen Risiken für Mutter und Fötus überwiegt.</a:t>
            </a:r>
          </a:p>
          <a:p>
            <a:pPr marL="0" marR="0" algn="just">
              <a:lnSpc>
                <a:spcPts val="1380"/>
              </a:lnSpc>
              <a:spcBef>
                <a:spcPts val="1000"/>
              </a:spcBef>
            </a:pP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Stillzeit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liegen keine Daten zur Anwendung von Comirnaty JN.1 während der Stillzeit vor.</a:t>
            </a: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ist nicht bekannt, ob Comirnaty in die Muttermilch übergeht.</a:t>
            </a:r>
          </a:p>
          <a:p>
            <a:pPr marL="0" marR="0" algn="just">
              <a:lnSpc>
                <a:spcPts val="1380"/>
              </a:lnSpc>
              <a:spcBef>
                <a:spcPts val="1000"/>
              </a:spcBef>
            </a:pPr>
            <a:r>
              <a:rPr lang="de-DE" sz="1400" b="1" i="1" dirty="0">
                <a:solidFill>
                  <a:srgbClr val="FF0000"/>
                </a:solidFill>
                <a:effectLst/>
                <a:latin typeface="-apple-system"/>
              </a:rPr>
              <a:t>Fertilität</a:t>
            </a:r>
            <a:endParaRPr lang="de-DE" sz="1400" b="1" i="0" dirty="0">
              <a:solidFill>
                <a:srgbClr val="FF0000"/>
              </a:solidFill>
              <a:effectLst/>
              <a:latin typeface="-apple-system"/>
            </a:endParaRPr>
          </a:p>
          <a:p>
            <a:pPr marL="0" marR="0" algn="just">
              <a:lnSpc>
                <a:spcPts val="1380"/>
              </a:lnSpc>
              <a:spcBef>
                <a:spcPts val="600"/>
              </a:spcBef>
            </a:pPr>
            <a:r>
              <a:rPr lang="de-DE" sz="1400" b="0" i="0" dirty="0">
                <a:solidFill>
                  <a:srgbClr val="FF0000"/>
                </a:solidFill>
                <a:effectLst/>
                <a:latin typeface="-apple-system"/>
              </a:rPr>
              <a:t>Es ist nicht bekannt, ob Comirnaty JN.1 einen Einfluss auf die Fertilität hat.“</a:t>
            </a:r>
          </a:p>
          <a:p>
            <a:endParaRPr lang="de-DE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58EFF0-596C-2929-0CD7-6F2D8EEB8A97}"/>
              </a:ext>
            </a:extLst>
          </p:cNvPr>
          <p:cNvSpPr txBox="1"/>
          <p:nvPr/>
        </p:nvSpPr>
        <p:spPr>
          <a:xfrm>
            <a:off x="6157913" y="71438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www.swissmedicinfo.ch</a:t>
            </a:r>
            <a:r>
              <a:rPr lang="de-DE" dirty="0">
                <a:solidFill>
                  <a:srgbClr val="FF0000"/>
                </a:solidFill>
              </a:rPr>
              <a:t> (2.3.2025) </a:t>
            </a:r>
          </a:p>
        </p:txBody>
      </p:sp>
    </p:spTree>
    <p:extLst>
      <p:ext uri="{BB962C8B-B14F-4D97-AF65-F5344CB8AC3E}">
        <p14:creationId xmlns:p14="http://schemas.microsoft.com/office/powerpoint/2010/main" val="3092050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-apple-system</vt:lpstr>
      <vt:lpstr>Aptos</vt:lpstr>
      <vt:lpstr>Aptos Display</vt:lpstr>
      <vt:lpstr>Arial</vt:lpstr>
      <vt:lpstr>Roboto</vt:lpstr>
      <vt:lpstr>Tema di Office</vt:lpstr>
      <vt:lpstr>Pfizer Comirnaty Daten:  Schwangerschaft und Stillzeit</vt:lpstr>
      <vt:lpstr>FDA Comirnaty </vt:lpstr>
      <vt:lpstr>FDA Comirnaty </vt:lpstr>
      <vt:lpstr>Health Canada Comirnaty </vt:lpstr>
      <vt:lpstr>Presentazione standard di PowerPoint</vt:lpstr>
      <vt:lpstr>Swissmedic Comirnaty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Del Prete</dc:creator>
  <cp:lastModifiedBy>Christina Del Prete</cp:lastModifiedBy>
  <cp:revision>3</cp:revision>
  <dcterms:created xsi:type="dcterms:W3CDTF">2025-03-02T15:08:34Z</dcterms:created>
  <dcterms:modified xsi:type="dcterms:W3CDTF">2025-03-02T16:42:17Z</dcterms:modified>
</cp:coreProperties>
</file>